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395" r:id="rId4"/>
    <p:sldId id="472" r:id="rId5"/>
    <p:sldId id="470" r:id="rId6"/>
    <p:sldId id="473" r:id="rId7"/>
    <p:sldId id="474" r:id="rId8"/>
    <p:sldId id="475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511" r:id="rId22"/>
    <p:sldId id="491" r:id="rId23"/>
    <p:sldId id="496" r:id="rId24"/>
    <p:sldId id="510" r:id="rId25"/>
    <p:sldId id="498" r:id="rId26"/>
    <p:sldId id="497" r:id="rId27"/>
    <p:sldId id="499" r:id="rId28"/>
    <p:sldId id="500" r:id="rId29"/>
    <p:sldId id="509" r:id="rId30"/>
    <p:sldId id="501" r:id="rId31"/>
    <p:sldId id="502" r:id="rId32"/>
    <p:sldId id="503" r:id="rId33"/>
    <p:sldId id="504" r:id="rId34"/>
    <p:sldId id="507" r:id="rId35"/>
    <p:sldId id="508" r:id="rId36"/>
    <p:sldId id="468" r:id="rId37"/>
    <p:sldId id="423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533" autoAdjust="0"/>
  </p:normalViewPr>
  <p:slideViewPr>
    <p:cSldViewPr>
      <p:cViewPr varScale="1">
        <p:scale>
          <a:sx n="71" d="100"/>
          <a:sy n="71" d="100"/>
        </p:scale>
        <p:origin x="49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29-Oct-15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7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DAC7-E9CA-4FE0-974A-2EB88A093CD9}" type="datetime1">
              <a:rPr lang="en-US" smtClean="0"/>
              <a:t>29-Oct-15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E1C9-89D8-4445-8AFE-BF16CB8807D1}" type="datetime1">
              <a:rPr lang="en-US" smtClean="0"/>
              <a:t>29-Oct-15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en.wikipedia.org/wiki/Matroi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ized_algorithm" TargetMode="External"/><Relationship Id="rId2" Type="http://schemas.openxmlformats.org/officeDocument/2006/relationships/hyperlink" Target="https://en.wikipedia.org/wiki/Greedy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nimax" TargetMode="External"/><Relationship Id="rId5" Type="http://schemas.openxmlformats.org/officeDocument/2006/relationships/hyperlink" Target="https://en.wikipedia.org/wiki/Branch_and_bound" TargetMode="External"/><Relationship Id="rId4" Type="http://schemas.openxmlformats.org/officeDocument/2006/relationships/hyperlink" Target="https://en.wikipedia.org/wiki/Genetic_algorith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_versus_NP_problem" TargetMode="External"/><Relationship Id="rId2" Type="http://schemas.openxmlformats.org/officeDocument/2006/relationships/hyperlink" Target="https://en.wikipedia.org/wiki/NP-completenes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uffman_cod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penn.edu/~matuszek/cit594-2005/Lectures/36-greedy.ppt" TargetMode="External"/><Relationship Id="rId2" Type="http://schemas.openxmlformats.org/officeDocument/2006/relationships/hyperlink" Target="http://www.cs.bu.edu/~steng/teaching/Fall2003/lectures/lecture7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irane.org/" TargetMode="External"/><Relationship Id="rId4" Type="http://schemas.openxmlformats.org/officeDocument/2006/relationships/hyperlink" Target="http://www.cs.berkeley.edu/~vazirani/algorithms/chap5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Greedy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 smtClean="0"/>
              <a:t>Optimal </a:t>
            </a:r>
            <a:r>
              <a:rPr lang="en-US" dirty="0"/>
              <a:t>Substructure and Greedy Choice, </a:t>
            </a:r>
            <a:r>
              <a:rPr lang="en-US" dirty="0" smtClean="0"/>
              <a:t>Heuristic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239909" y="3735824"/>
            <a:ext cx="17237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Greedy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 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994" y="3836894"/>
            <a:ext cx="4144797" cy="24053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Greedy Algorithm for Sum of Coins</a:t>
            </a:r>
            <a:endParaRPr lang="en-US" dirty="0"/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Coding Exercise (Lab)</a:t>
            </a:r>
            <a:endParaRPr lang="en-US" dirty="0"/>
          </a:p>
        </p:txBody>
      </p:sp>
      <p:pic>
        <p:nvPicPr>
          <p:cNvPr id="1026" name="Picture 2" descr="https://pbs.twimg.com/profile_images/378800000849588629/161425e3b9cb1140da02aca1c00cbf64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4" y="914402"/>
            <a:ext cx="3657598" cy="3657598"/>
          </a:xfrm>
          <a:prstGeom prst="roundRect">
            <a:avLst>
              <a:gd name="adj" fmla="val 17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7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Greedy algorithms are often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non-optimal</a:t>
            </a:r>
          </a:p>
          <a:p>
            <a:pPr lvl="1"/>
            <a:r>
              <a:rPr lang="en-US" dirty="0" smtClean="0"/>
              <a:t>Can even reach the unique worst possible</a:t>
            </a:r>
            <a:br>
              <a:rPr lang="en-US" dirty="0" smtClean="0"/>
            </a:br>
            <a:r>
              <a:rPr lang="en-US" dirty="0" smtClean="0"/>
              <a:t>solution for some problems</a:t>
            </a:r>
          </a:p>
          <a:p>
            <a:r>
              <a:rPr lang="en-US" dirty="0" smtClean="0"/>
              <a:t>Example of non-optimal greedy:</a:t>
            </a:r>
            <a:endParaRPr lang="bg-BG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 sum path in a tree </a:t>
            </a:r>
            <a:r>
              <a:rPr lang="en-US" dirty="0" smtClean="0"/>
              <a:t>(starting at root)</a:t>
            </a:r>
          </a:p>
          <a:p>
            <a:pPr lvl="2"/>
            <a:r>
              <a:rPr lang="en-US" dirty="0" smtClean="0"/>
              <a:t>Greedy strategy: choose largest next node</a:t>
            </a:r>
          </a:p>
          <a:p>
            <a:r>
              <a:rPr lang="en-US" dirty="0" smtClean="0"/>
              <a:t>Another example of non-working greedy: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 of coins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</a:t>
            </a:r>
            <a:r>
              <a:rPr lang="en-US" dirty="0" smtClean="0"/>
              <a:t>};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41</a:t>
            </a:r>
          </a:p>
          <a:p>
            <a:pPr lvl="1"/>
            <a:r>
              <a:rPr lang="en-US" dirty="0" smtClean="0"/>
              <a:t>The greedy will fail to find a solution, which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 *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Failure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4" y="1374842"/>
            <a:ext cx="3314700" cy="1965761"/>
          </a:xfrm>
          <a:prstGeom prst="roundRect">
            <a:avLst>
              <a:gd name="adj" fmla="val 91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3810000"/>
            <a:ext cx="3314701" cy="1905000"/>
          </a:xfrm>
          <a:prstGeom prst="roundRect">
            <a:avLst>
              <a:gd name="adj" fmla="val 911"/>
            </a:avLst>
          </a:prstGeom>
        </p:spPr>
      </p:pic>
    </p:spTree>
    <p:extLst>
      <p:ext uri="{BB962C8B-B14F-4D97-AF65-F5344CB8AC3E}">
        <p14:creationId xmlns:p14="http://schemas.microsoft.com/office/powerpoint/2010/main" val="38645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8012" y="4819327"/>
            <a:ext cx="10972800" cy="820600"/>
          </a:xfrm>
        </p:spPr>
        <p:txBody>
          <a:bodyPr/>
          <a:lstStyle/>
          <a:p>
            <a:r>
              <a:rPr lang="en-US" dirty="0" smtClean="0"/>
              <a:t>Optimal Greedy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8012" y="5697495"/>
            <a:ext cx="10972800" cy="654401"/>
          </a:xfrm>
        </p:spPr>
        <p:txBody>
          <a:bodyPr/>
          <a:lstStyle/>
          <a:p>
            <a:r>
              <a:rPr lang="en-US" sz="3600" dirty="0" smtClean="0"/>
              <a:t>Optimal Substructure and Greedy Choice Property</a:t>
            </a:r>
            <a:endParaRPr lang="en-US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4412" y="895350"/>
            <a:ext cx="7620000" cy="3600450"/>
            <a:chOff x="2284412" y="895350"/>
            <a:chExt cx="7620000" cy="3600450"/>
          </a:xfrm>
        </p:grpSpPr>
        <p:pic>
          <p:nvPicPr>
            <p:cNvPr id="1026" name="Picture 2" descr="http://images.all-free-download.com/images/graphiclarge/abstract_background_31085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412" y="895350"/>
              <a:ext cx="7620000" cy="3600450"/>
            </a:xfrm>
            <a:prstGeom prst="roundRect">
              <a:avLst>
                <a:gd name="adj" fmla="val 13202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20877821">
              <a:off x="6747718" y="2467062"/>
              <a:ext cx="28128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Greedy</a:t>
              </a:r>
            </a:p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Algorithms</a:t>
              </a:r>
              <a:endParaRPr lang="en-US" sz="4400" b="1" spc="50" dirty="0">
                <a:ln w="9525" cmpd="sng">
                  <a:solidFill>
                    <a:schemeClr val="tx2">
                      <a:lumMod val="75000"/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3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01356">
              <a:off x="3564071" y="1378479"/>
              <a:ext cx="2388219" cy="769441"/>
            </a:xfrm>
            <a:prstGeom prst="rect">
              <a:avLst/>
            </a:prstGeom>
          </p:spPr>
          <p:txBody>
            <a:bodyPr wrap="none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4400" b="1" spc="50" dirty="0" smtClean="0">
                  <a:ln w="9525" cmpd="sng">
                    <a:solidFill>
                      <a:schemeClr val="tx2">
                        <a:lumMod val="75000"/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3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Optimal?</a:t>
              </a:r>
              <a:endParaRPr lang="en-US" sz="4400" b="1" spc="50" dirty="0">
                <a:ln w="9525" cmpd="sng">
                  <a:solidFill>
                    <a:schemeClr val="tx2">
                      <a:lumMod val="75000"/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3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5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Suitable problems for greedy algorithms have these properties: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r>
              <a:rPr lang="en-US" dirty="0" smtClean="0"/>
              <a:t>Any problem having the above properties</a:t>
            </a:r>
          </a:p>
          <a:p>
            <a:pPr lvl="1"/>
            <a:r>
              <a:rPr lang="en-US" dirty="0" smtClean="0"/>
              <a:t>Guaranteed to have an optimal greedy solution</a:t>
            </a:r>
          </a:p>
          <a:p>
            <a:pPr>
              <a:spcBef>
                <a:spcPts val="1200"/>
              </a:spcBef>
            </a:pPr>
            <a:r>
              <a:rPr lang="en-US" noProof="1" smtClean="0">
                <a:hlinkClick r:id="rId2"/>
              </a:rPr>
              <a:t>Matroids</a:t>
            </a:r>
            <a:r>
              <a:rPr lang="en-US" dirty="0" smtClean="0"/>
              <a:t> – a way to prove greedy optimality</a:t>
            </a:r>
          </a:p>
          <a:p>
            <a:pPr lvl="1"/>
            <a:r>
              <a:rPr lang="en-US" dirty="0" smtClean="0"/>
              <a:t>If a problem has the properties of a </a:t>
            </a:r>
            <a:r>
              <a:rPr lang="en-US" noProof="1" smtClean="0"/>
              <a:t>matroid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it is guaranteed to have an optimal greedy solution</a:t>
            </a:r>
          </a:p>
          <a:p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0" name="Picture 2" descr="https://upload.wikimedia.org/wikipedia/commons/thumb/e/e5/K44_arboricity.svg/220px-K44_arboric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0480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property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 optimal solution can be obtained by greedily selecting a locally optimal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choice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Sub-problems that arise are solved by consequent greedy choices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Enforced by optimal substructure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smallest-weight edge</a:t>
            </a:r>
            <a:br>
              <a:rPr lang="en-US" dirty="0" smtClean="0"/>
            </a:br>
            <a:r>
              <a:rPr lang="en-US" dirty="0" smtClean="0"/>
              <a:t>always takes part in the</a:t>
            </a:r>
            <a:br>
              <a:rPr lang="en-US" dirty="0" smtClean="0"/>
            </a:br>
            <a:r>
              <a:rPr lang="en-US" dirty="0" smtClean="0"/>
              <a:t>minimum spanning tree (MST)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Choice Property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323012" y="3903444"/>
            <a:ext cx="5243400" cy="2497356"/>
            <a:chOff x="6337412" y="3810000"/>
            <a:chExt cx="5243400" cy="2497356"/>
          </a:xfrm>
        </p:grpSpPr>
        <p:cxnSp>
          <p:nvCxnSpPr>
            <p:cNvPr id="7" name="Straight Arrow Connector 6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10249482" y="4430867"/>
              <a:ext cx="703158" cy="5496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20" idx="6"/>
              <a:endCxn id="19" idx="2"/>
            </p:cNvCxnSpPr>
            <p:nvPr/>
          </p:nvCxnSpPr>
          <p:spPr bwMode="auto">
            <a:xfrm>
              <a:off x="9486290" y="4166260"/>
              <a:ext cx="1380393" cy="7931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18" idx="1"/>
              <a:endCxn id="20" idx="5"/>
            </p:cNvCxnSpPr>
            <p:nvPr/>
          </p:nvCxnSpPr>
          <p:spPr bwMode="auto">
            <a:xfrm flipH="1" flipV="1">
              <a:off x="9404725" y="4351548"/>
              <a:ext cx="471220" cy="62892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 flipV="1">
              <a:off x="8731324" y="5165766"/>
              <a:ext cx="1067259" cy="1325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8653963" y="4351548"/>
              <a:ext cx="356937" cy="642186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6" idx="6"/>
              <a:endCxn id="20" idx="2"/>
            </p:cNvCxnSpPr>
            <p:nvPr/>
          </p:nvCxnSpPr>
          <p:spPr bwMode="auto">
            <a:xfrm flipV="1">
              <a:off x="7692696" y="4166260"/>
              <a:ext cx="1236639" cy="1033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1" idx="1"/>
              <a:endCxn id="26" idx="5"/>
            </p:cNvCxnSpPr>
            <p:nvPr/>
          </p:nvCxnSpPr>
          <p:spPr bwMode="auto">
            <a:xfrm flipH="1" flipV="1">
              <a:off x="7611131" y="4454863"/>
              <a:ext cx="669296" cy="538872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8" idx="5"/>
              <a:endCxn id="24" idx="1"/>
            </p:cNvCxnSpPr>
            <p:nvPr/>
          </p:nvCxnSpPr>
          <p:spPr bwMode="auto">
            <a:xfrm>
              <a:off x="10249482" y="5351054"/>
              <a:ext cx="663920" cy="44235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 flipV="1">
              <a:off x="7881552" y="6016852"/>
              <a:ext cx="1204842" cy="284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3"/>
              <a:endCxn id="22" idx="7"/>
            </p:cNvCxnSpPr>
            <p:nvPr/>
          </p:nvCxnSpPr>
          <p:spPr bwMode="auto">
            <a:xfrm flipH="1">
              <a:off x="7799988" y="5364311"/>
              <a:ext cx="480440" cy="467252"/>
            </a:xfrm>
            <a:prstGeom prst="straightConnector1">
              <a:avLst/>
            </a:prstGeom>
            <a:noFill/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3" idx="7"/>
              <a:endCxn id="18" idx="3"/>
            </p:cNvCxnSpPr>
            <p:nvPr/>
          </p:nvCxnSpPr>
          <p:spPr bwMode="auto">
            <a:xfrm flipV="1">
              <a:off x="9561784" y="5351054"/>
              <a:ext cx="314161" cy="508977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9798584" y="4903729"/>
              <a:ext cx="528259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866683" y="3983543"/>
              <a:ext cx="586954" cy="5240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8929335" y="3904223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9086394" y="5783282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831837" y="5716655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7" idx="7"/>
              <a:endCxn id="26" idx="3"/>
            </p:cNvCxnSpPr>
            <p:nvPr/>
          </p:nvCxnSpPr>
          <p:spPr bwMode="auto">
            <a:xfrm flipV="1">
              <a:off x="6812802" y="4454863"/>
              <a:ext cx="404504" cy="51531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135741" y="400753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337412" y="4893425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4" idx="0"/>
              <a:endCxn id="19" idx="4"/>
            </p:cNvCxnSpPr>
            <p:nvPr/>
          </p:nvCxnSpPr>
          <p:spPr bwMode="auto">
            <a:xfrm flipV="1">
              <a:off x="11110314" y="4507615"/>
              <a:ext cx="49846" cy="120904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4" idx="2"/>
              <a:endCxn id="23" idx="6"/>
            </p:cNvCxnSpPr>
            <p:nvPr/>
          </p:nvCxnSpPr>
          <p:spPr bwMode="auto">
            <a:xfrm flipH="1">
              <a:off x="9643349" y="5978693"/>
              <a:ext cx="1188488" cy="6662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27" idx="5"/>
              <a:endCxn id="22" idx="1"/>
            </p:cNvCxnSpPr>
            <p:nvPr/>
          </p:nvCxnSpPr>
          <p:spPr bwMode="auto">
            <a:xfrm>
              <a:off x="6812802" y="5340750"/>
              <a:ext cx="593360" cy="49081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587164" y="439937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526" y="5224947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4480" y="384005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04407" y="4370641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30766" y="480113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80147" y="381000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219793" y="440923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60160" y="492774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77949" y="5185615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59054" y="565904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76518" y="5648938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428002" y="5309628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65520" y="5237811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32306" y="432660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10714" y="434048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8203066" y="4916986"/>
              <a:ext cx="528258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324598" y="5754815"/>
              <a:ext cx="556955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6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property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After each greedy choice the problem remains an optimization problem of the same form as the original problem</a:t>
            </a:r>
          </a:p>
          <a:p>
            <a:pPr marL="609494" lvl="2" indent="-304747">
              <a:lnSpc>
                <a:spcPct val="115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 optimal global solution contains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solutions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all its sub-problems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15000"/>
              </a:lnSpc>
            </a:pPr>
            <a:r>
              <a:rPr lang="en-US" sz="3000" dirty="0" smtClean="0"/>
              <a:t>After removing the smallest-weight</a:t>
            </a:r>
            <a:br>
              <a:rPr lang="en-US" sz="3000" dirty="0" smtClean="0"/>
            </a:br>
            <a:r>
              <a:rPr lang="en-US" sz="3000" dirty="0" smtClean="0"/>
              <a:t>edge (and merging its nodes), we</a:t>
            </a:r>
            <a:br>
              <a:rPr lang="en-US" sz="3000" dirty="0" smtClean="0"/>
            </a:br>
            <a:r>
              <a:rPr lang="en-US" sz="3000" dirty="0" smtClean="0"/>
              <a:t>get a MST problem of the same form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Optimal Substructure Property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6856412" y="3903444"/>
            <a:ext cx="4707011" cy="2497356"/>
            <a:chOff x="6973556" y="3751044"/>
            <a:chExt cx="4707011" cy="2497356"/>
          </a:xfrm>
        </p:grpSpPr>
        <p:cxnSp>
          <p:nvCxnSpPr>
            <p:cNvPr id="47" name="Straight Arrow Connector 46"/>
            <p:cNvCxnSpPr>
              <a:cxnSpLocks noChangeShapeType="1"/>
              <a:stCxn id="58" idx="7"/>
              <a:endCxn id="59" idx="3"/>
            </p:cNvCxnSpPr>
            <p:nvPr/>
          </p:nvCxnSpPr>
          <p:spPr bwMode="auto">
            <a:xfrm flipV="1">
              <a:off x="10349237" y="4371911"/>
              <a:ext cx="703158" cy="5496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60" idx="6"/>
              <a:endCxn id="59" idx="2"/>
            </p:cNvCxnSpPr>
            <p:nvPr/>
          </p:nvCxnSpPr>
          <p:spPr bwMode="auto">
            <a:xfrm>
              <a:off x="9586045" y="4107304"/>
              <a:ext cx="1380393" cy="7931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58" idx="1"/>
              <a:endCxn id="60" idx="5"/>
            </p:cNvCxnSpPr>
            <p:nvPr/>
          </p:nvCxnSpPr>
          <p:spPr bwMode="auto">
            <a:xfrm flipH="1" flipV="1">
              <a:off x="9504480" y="4292592"/>
              <a:ext cx="471220" cy="628929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  <a:stCxn id="84" idx="6"/>
              <a:endCxn id="58" idx="2"/>
            </p:cNvCxnSpPr>
            <p:nvPr/>
          </p:nvCxnSpPr>
          <p:spPr bwMode="auto">
            <a:xfrm flipV="1">
              <a:off x="8831079" y="5106810"/>
              <a:ext cx="1067259" cy="1325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  <a:stCxn id="60" idx="3"/>
              <a:endCxn id="84" idx="7"/>
            </p:cNvCxnSpPr>
            <p:nvPr/>
          </p:nvCxnSpPr>
          <p:spPr bwMode="auto">
            <a:xfrm flipH="1">
              <a:off x="8753718" y="4292592"/>
              <a:ext cx="356937" cy="642186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2" name="Straight Arrow Connector 51"/>
            <p:cNvCxnSpPr>
              <a:cxnSpLocks noChangeShapeType="1"/>
              <a:stCxn id="64" idx="6"/>
              <a:endCxn id="60" idx="2"/>
            </p:cNvCxnSpPr>
            <p:nvPr/>
          </p:nvCxnSpPr>
          <p:spPr bwMode="auto">
            <a:xfrm flipV="1">
              <a:off x="7970322" y="4107304"/>
              <a:ext cx="1058768" cy="1033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3" name="Straight Arrow Connector 52"/>
            <p:cNvCxnSpPr>
              <a:cxnSpLocks noChangeShapeType="1"/>
              <a:stCxn id="84" idx="1"/>
              <a:endCxn id="64" idx="5"/>
            </p:cNvCxnSpPr>
            <p:nvPr/>
          </p:nvCxnSpPr>
          <p:spPr bwMode="auto">
            <a:xfrm flipH="1" flipV="1">
              <a:off x="7888758" y="4395906"/>
              <a:ext cx="491425" cy="538873"/>
            </a:xfrm>
            <a:prstGeom prst="straightConnector1">
              <a:avLst/>
            </a:prstGeom>
            <a:noFill/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4" name="Straight Arrow Connector 53"/>
            <p:cNvCxnSpPr>
              <a:cxnSpLocks noChangeShapeType="1"/>
              <a:stCxn id="58" idx="5"/>
              <a:endCxn id="62" idx="1"/>
            </p:cNvCxnSpPr>
            <p:nvPr/>
          </p:nvCxnSpPr>
          <p:spPr bwMode="auto">
            <a:xfrm>
              <a:off x="10349237" y="5292098"/>
              <a:ext cx="663920" cy="442350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61" idx="2"/>
              <a:endCxn id="84" idx="5"/>
            </p:cNvCxnSpPr>
            <p:nvPr/>
          </p:nvCxnSpPr>
          <p:spPr bwMode="auto">
            <a:xfrm flipH="1" flipV="1">
              <a:off x="8753717" y="5305355"/>
              <a:ext cx="432432" cy="6810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57" name="Straight Arrow Connector 56"/>
            <p:cNvCxnSpPr>
              <a:cxnSpLocks noChangeShapeType="1"/>
              <a:stCxn id="61" idx="7"/>
              <a:endCxn id="58" idx="3"/>
            </p:cNvCxnSpPr>
            <p:nvPr/>
          </p:nvCxnSpPr>
          <p:spPr bwMode="auto">
            <a:xfrm flipV="1">
              <a:off x="9661539" y="5292098"/>
              <a:ext cx="314161" cy="508977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9898339" y="4844773"/>
              <a:ext cx="528259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10966438" y="3924587"/>
              <a:ext cx="586954" cy="5240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9029090" y="384526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9186149" y="5724326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0931592" y="5657699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3" name="Straight Arrow Connector 62"/>
            <p:cNvCxnSpPr>
              <a:cxnSpLocks noChangeShapeType="1"/>
              <a:stCxn id="65" idx="0"/>
              <a:endCxn id="64" idx="3"/>
            </p:cNvCxnSpPr>
            <p:nvPr/>
          </p:nvCxnSpPr>
          <p:spPr bwMode="auto">
            <a:xfrm flipV="1">
              <a:off x="7252034" y="4395906"/>
              <a:ext cx="242897" cy="534821"/>
            </a:xfrm>
            <a:prstGeom prst="straightConnector1">
              <a:avLst/>
            </a:prstGeom>
            <a:noFill/>
            <a:ln w="38100" algn="ctr">
              <a:solidFill>
                <a:srgbClr val="FFA72A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7413367" y="3948581"/>
              <a:ext cx="556955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6973556" y="4930727"/>
              <a:ext cx="556955" cy="524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6" name="Straight Arrow Connector 65"/>
            <p:cNvCxnSpPr>
              <a:cxnSpLocks noChangeShapeType="1"/>
              <a:stCxn id="62" idx="0"/>
              <a:endCxn id="59" idx="4"/>
            </p:cNvCxnSpPr>
            <p:nvPr/>
          </p:nvCxnSpPr>
          <p:spPr bwMode="auto">
            <a:xfrm flipV="1">
              <a:off x="11210069" y="4448659"/>
              <a:ext cx="49846" cy="120904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62" idx="2"/>
              <a:endCxn id="61" idx="6"/>
            </p:cNvCxnSpPr>
            <p:nvPr/>
          </p:nvCxnSpPr>
          <p:spPr bwMode="auto">
            <a:xfrm flipH="1">
              <a:off x="9743104" y="5919737"/>
              <a:ext cx="1188488" cy="6662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cxnSp>
          <p:nvCxnSpPr>
            <p:cNvPr id="68" name="Straight Arrow Connector 67"/>
            <p:cNvCxnSpPr>
              <a:cxnSpLocks noChangeShapeType="1"/>
              <a:stCxn id="65" idx="6"/>
              <a:endCxn id="84" idx="2"/>
            </p:cNvCxnSpPr>
            <p:nvPr/>
          </p:nvCxnSpPr>
          <p:spPr bwMode="auto">
            <a:xfrm flipV="1">
              <a:off x="7530511" y="5120067"/>
              <a:ext cx="772310" cy="726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7360067" y="455789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86652" y="5163588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299816" y="3781096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9698" y="4325333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157817" y="4728530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079902" y="37510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319548" y="435027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259915" y="4868793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577704" y="5126659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16715" y="55036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76273" y="5589982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527757" y="5250672"/>
              <a:ext cx="297735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545709" y="4294944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0469" y="4281526"/>
              <a:ext cx="420652" cy="3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8302821" y="4858030"/>
              <a:ext cx="528258" cy="524074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 w="1016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2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876800"/>
            <a:ext cx="11125198" cy="820600"/>
          </a:xfrm>
        </p:spPr>
        <p:txBody>
          <a:bodyPr/>
          <a:lstStyle/>
          <a:p>
            <a:r>
              <a:rPr lang="en-US" dirty="0" smtClean="0"/>
              <a:t>Activity Selection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4" y="5754968"/>
            <a:ext cx="11125198" cy="719034"/>
          </a:xfrm>
        </p:spPr>
        <p:txBody>
          <a:bodyPr/>
          <a:lstStyle/>
          <a:p>
            <a:r>
              <a:rPr lang="en-US" dirty="0"/>
              <a:t>The Greedy Algorithm and Why it is Optimal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3" y="1185517"/>
            <a:ext cx="6322100" cy="3359187"/>
          </a:xfrm>
          <a:prstGeom prst="roundRect">
            <a:avLst>
              <a:gd name="adj" fmla="val 1228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829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Activity Selection Problem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(a.k.a. Conference Scheduling Problem)</a:t>
            </a:r>
          </a:p>
          <a:p>
            <a:pPr lvl="1"/>
            <a:r>
              <a:rPr lang="en-US" dirty="0" smtClean="0"/>
              <a:t>Given a set of activities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}</a:t>
            </a:r>
          </a:p>
          <a:p>
            <a:pPr lvl="2"/>
            <a:r>
              <a:rPr lang="en-US" dirty="0" smtClean="0"/>
              <a:t>Each having a start &amp; finish time: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 = {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aseline="-25000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Activities are "compatible" if they don't overlap</a:t>
            </a:r>
          </a:p>
          <a:p>
            <a:pPr lvl="2"/>
            <a:r>
              <a:rPr lang="en-US" dirty="0" smtClean="0"/>
              <a:t>i.e. their intervals do not intersect</a:t>
            </a:r>
          </a:p>
          <a:p>
            <a:pPr lvl="1"/>
            <a:r>
              <a:rPr lang="en-US" dirty="0" smtClean="0"/>
              <a:t>What is the maximum-size subset of compatible activities?</a:t>
            </a:r>
          </a:p>
          <a:p>
            <a:pPr lvl="2"/>
            <a:r>
              <a:rPr lang="en-US" dirty="0" smtClean="0"/>
              <a:t>i.e. which is the largest list of compatible activities that can be scheduled?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selection problem example:</a:t>
            </a:r>
          </a:p>
          <a:p>
            <a:pPr lvl="1"/>
            <a:endParaRPr lang="en-US" sz="3400" dirty="0"/>
          </a:p>
          <a:p>
            <a:pPr lvl="1"/>
            <a:endParaRPr lang="en-US" sz="3400" dirty="0" smtClean="0"/>
          </a:p>
          <a:p>
            <a:pPr lvl="1"/>
            <a:endParaRPr lang="en-US" sz="3400" dirty="0"/>
          </a:p>
          <a:p>
            <a:pPr lvl="1"/>
            <a:endParaRPr lang="en-US" sz="3400" dirty="0" smtClean="0"/>
          </a:p>
          <a:p>
            <a:pPr lvl="1"/>
            <a:endParaRPr lang="en-US" sz="3400" dirty="0" smtClean="0"/>
          </a:p>
          <a:p>
            <a:pPr lvl="1"/>
            <a:endParaRPr lang="en-US" sz="3400" dirty="0"/>
          </a:p>
          <a:p>
            <a:r>
              <a:rPr lang="en-US" dirty="0" smtClean="0"/>
              <a:t>Several optimal solutions: </a:t>
            </a:r>
            <a:r>
              <a:rPr lang="en-US" dirty="0"/>
              <a:t>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8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 smtClean="0"/>
              <a:t>}, {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9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 smtClean="0"/>
              <a:t>}, …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8753"/>
              </p:ext>
            </p:extLst>
          </p:nvPr>
        </p:nvGraphicFramePr>
        <p:xfrm>
          <a:off x="1065212" y="1891352"/>
          <a:ext cx="10058400" cy="1463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57687"/>
                <a:gridCol w="748009"/>
                <a:gridCol w="748009"/>
                <a:gridCol w="748009"/>
                <a:gridCol w="748009"/>
                <a:gridCol w="620623"/>
                <a:gridCol w="748009"/>
                <a:gridCol w="748009"/>
                <a:gridCol w="748009"/>
                <a:gridCol w="748009"/>
                <a:gridCol w="748009"/>
                <a:gridCol w="748009"/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 (</a:t>
                      </a:r>
                      <a:r>
                        <a:rPr lang="en-US" sz="2600" kern="1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sz="2600" kern="1200" baseline="-250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Finish (f</a:t>
                      </a:r>
                      <a:r>
                        <a:rPr lang="en-US" sz="2600" kern="1200" baseline="-25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7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9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 smtClean="0">
                          <a:effectLst/>
                        </a:rPr>
                        <a:t>14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1065212" y="3643952"/>
            <a:ext cx="10058400" cy="2286000"/>
            <a:chOff x="1065212" y="3643952"/>
            <a:chExt cx="10058400" cy="2286000"/>
          </a:xfrm>
        </p:grpSpPr>
        <p:sp>
          <p:nvSpPr>
            <p:cNvPr id="81" name="Rectangle 80"/>
            <p:cNvSpPr/>
            <p:nvPr/>
          </p:nvSpPr>
          <p:spPr>
            <a:xfrm>
              <a:off x="1065212" y="4405953"/>
              <a:ext cx="10058399" cy="152399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65212" y="3643952"/>
              <a:ext cx="10058400" cy="76200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316494" y="3720152"/>
              <a:ext cx="9578518" cy="535470"/>
              <a:chOff x="989012" y="5561565"/>
              <a:chExt cx="9578518" cy="53547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89012" y="6020835"/>
                <a:ext cx="957851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217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827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436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046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56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265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875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484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094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704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313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923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532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142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752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361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652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0</a:t>
                </a:r>
                <a:endParaRPr lang="en-US" sz="1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78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844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2</a:t>
                </a:r>
                <a:endParaRPr lang="en-US" sz="1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970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3</a:t>
                </a:r>
                <a:endParaRPr lang="en-US" sz="1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037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4</a:t>
                </a:r>
                <a:endParaRPr lang="en-US" sz="1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163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5</a:t>
                </a:r>
                <a:endParaRPr lang="en-US" sz="18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29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6</a:t>
                </a:r>
                <a:endParaRPr lang="en-US" sz="1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55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7</a:t>
                </a:r>
                <a:endParaRPr lang="en-US" sz="1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4201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8</a:t>
                </a:r>
                <a:endParaRPr lang="en-US" sz="1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5460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9</a:t>
                </a:r>
                <a:endParaRPr lang="en-US" sz="1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11041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10</a:t>
                </a:r>
                <a:endParaRPr lang="en-US" sz="18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1030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11</a:t>
                </a:r>
                <a:endParaRPr lang="en-US" sz="18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3170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12</a:t>
                </a:r>
                <a:endParaRPr lang="en-US" sz="18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9296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13</a:t>
                </a:r>
                <a:endParaRPr lang="en-US" sz="18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5362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14</a:t>
                </a:r>
                <a:endParaRPr lang="en-US" sz="18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1488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15</a:t>
                </a:r>
                <a:endParaRPr lang="en-US" sz="1800" dirty="0"/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2154694" y="4634552"/>
              <a:ext cx="18288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373894" y="4857465"/>
              <a:ext cx="12192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545094" y="5328313"/>
              <a:ext cx="36576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93094" y="4634552"/>
              <a:ext cx="12192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73894" y="5548952"/>
              <a:ext cx="3046443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593094" y="50917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02694" y="48631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15470" y="5334000"/>
              <a:ext cx="1831666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764294" y="5777552"/>
              <a:ext cx="670216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56860" y="4876800"/>
              <a:ext cx="1222634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421894" y="4648200"/>
              <a:ext cx="243197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7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greedy algorithm for the </a:t>
            </a:r>
            <a:r>
              <a:rPr lang="en-US" dirty="0"/>
              <a:t>Activity Selection </a:t>
            </a:r>
            <a:r>
              <a:rPr lang="en-US" dirty="0" smtClean="0"/>
              <a:t>Problem: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Greedy characteristics of the above algorithm</a:t>
            </a:r>
          </a:p>
          <a:p>
            <a:pPr lvl="1"/>
            <a:r>
              <a:rPr lang="en-US" dirty="0" smtClean="0"/>
              <a:t>Taking the earliest finish activity gives more time for all others</a:t>
            </a:r>
          </a:p>
          <a:p>
            <a:pPr lvl="1"/>
            <a:r>
              <a:rPr lang="en-US" dirty="0" smtClean="0"/>
              <a:t>We pick an activity preserving the "maximum remaining time"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</a:t>
            </a:r>
            <a:r>
              <a:rPr lang="en-US" dirty="0" smtClean="0"/>
              <a:t>Problem</a:t>
            </a:r>
            <a:r>
              <a:rPr lang="en-US" smtClean="0"/>
              <a:t>: Greedy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619236" y="1992125"/>
            <a:ext cx="1094717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While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 smtClean="0">
                <a:solidFill>
                  <a:srgbClr val="FBEEDC"/>
                </a:solidFill>
              </a:rPr>
              <a:t> in not empty)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 </a:t>
            </a:r>
            <a:r>
              <a:rPr lang="en-US" sz="2800" dirty="0">
                <a:solidFill>
                  <a:srgbClr val="FBEEDC"/>
                </a:solidFill>
              </a:rPr>
              <a:t>Select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an </a:t>
            </a:r>
            <a:r>
              <a:rPr lang="en-US" sz="2800" dirty="0" smtClean="0">
                <a:solidFill>
                  <a:srgbClr val="FBEEDC"/>
                </a:solidFill>
              </a:rPr>
              <a:t>activity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 smtClean="0">
                <a:solidFill>
                  <a:srgbClr val="FBEEDC"/>
                </a:solidFill>
              </a:rPr>
              <a:t> with </a:t>
            </a:r>
            <a:r>
              <a:rPr lang="en-US" sz="2800" dirty="0">
                <a:solidFill>
                  <a:srgbClr val="FBEEDC"/>
                </a:solidFill>
              </a:rPr>
              <a:t>the earliest </a:t>
            </a:r>
            <a:r>
              <a:rPr lang="en-US" sz="2800" dirty="0" smtClean="0">
                <a:solidFill>
                  <a:srgbClr val="FBEEDC"/>
                </a:solidFill>
              </a:rPr>
              <a:t>finish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 Remove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 smtClean="0">
                <a:solidFill>
                  <a:srgbClr val="FBEEDC"/>
                </a:solidFill>
              </a:rPr>
              <a:t> + all activities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conflicting 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 smtClean="0"/>
              <a:t>Greedy </a:t>
            </a:r>
            <a:r>
              <a:rPr lang="en-US" dirty="0"/>
              <a:t>Algorithms </a:t>
            </a:r>
            <a:r>
              <a:rPr lang="en-US" dirty="0" smtClean="0"/>
              <a:t>– Concepts</a:t>
            </a:r>
            <a:endParaRPr lang="en-US" dirty="0"/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/>
              <a:t>Optimal Greedy Algorithms</a:t>
            </a:r>
          </a:p>
          <a:p>
            <a:pPr marL="723900" lvl="1" indent="-376238">
              <a:lnSpc>
                <a:spcPts val="4500"/>
              </a:lnSpc>
            </a:pPr>
            <a:r>
              <a:rPr lang="en-US" dirty="0"/>
              <a:t>Optimal Substructure and Greedy Choice</a:t>
            </a:r>
          </a:p>
          <a:p>
            <a:pPr marL="723900" lvl="1" indent="-376238">
              <a:lnSpc>
                <a:spcPts val="4500"/>
              </a:lnSpc>
            </a:pPr>
            <a:r>
              <a:rPr lang="en-US" dirty="0" smtClean="0"/>
              <a:t>Max Coins, Sum of Coins, Activity Selection</a:t>
            </a:r>
            <a:endParaRPr lang="en-US" dirty="0"/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 smtClean="0"/>
              <a:t>Heuristic Algorithms</a:t>
            </a:r>
          </a:p>
          <a:p>
            <a:pPr marL="761946" lvl="1" indent="-457200">
              <a:lnSpc>
                <a:spcPts val="4500"/>
              </a:lnSpc>
            </a:pPr>
            <a:r>
              <a:rPr lang="en-US" dirty="0" smtClean="0"/>
              <a:t>Set </a:t>
            </a:r>
            <a:r>
              <a:rPr lang="en-US" dirty="0"/>
              <a:t>Cover Problem</a:t>
            </a:r>
          </a:p>
          <a:p>
            <a:pPr marL="442913" indent="-442913">
              <a:lnSpc>
                <a:spcPts val="4500"/>
              </a:lnSpc>
              <a:buFontTx/>
              <a:buAutoNum type="arabicPeriod"/>
            </a:pPr>
            <a:r>
              <a:rPr lang="en-US" dirty="0"/>
              <a:t>Notable Greedy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591" y="2273913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scan (linear) implementation of the greedy algorithm for the </a:t>
            </a:r>
            <a:r>
              <a:rPr lang="en-US" dirty="0"/>
              <a:t>Activity Selection </a:t>
            </a:r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</a:t>
            </a:r>
            <a:r>
              <a:rPr lang="en-US" dirty="0" smtClean="0"/>
              <a:t>Problem: Implementation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57236" y="2599253"/>
            <a:ext cx="10671176" cy="35702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Sort the activities from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 smtClean="0">
                <a:solidFill>
                  <a:srgbClr val="FBEEDC"/>
                </a:solidFill>
              </a:rPr>
              <a:t> by their finish time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 smtClean="0">
                <a:solidFill>
                  <a:srgbClr val="FBEEDC"/>
                </a:solidFill>
              </a:rPr>
              <a:t> = first activity from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sz="2800" noProof="1" smtClean="0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for (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 smtClean="0">
                <a:solidFill>
                  <a:srgbClr val="FBEEDC"/>
                </a:solidFill>
              </a:rPr>
              <a:t> in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 smtClean="0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if (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a.Start</a:t>
            </a:r>
            <a:r>
              <a:rPr lang="en-US" sz="2800" noProof="1" smtClean="0">
                <a:solidFill>
                  <a:srgbClr val="FBEEDC"/>
                </a:solidFill>
              </a:rPr>
              <a:t> &gt;=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last.Finish</a:t>
            </a:r>
            <a:r>
              <a:rPr lang="en-US" sz="2800" noProof="1" smtClean="0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//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 smtClean="0">
                <a:solidFill>
                  <a:srgbClr val="FBEEDC"/>
                </a:solidFill>
              </a:rPr>
              <a:t> does not conflict with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endParaRPr lang="en-US" sz="2800" noProof="1" smtClean="0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print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 smtClean="0">
                <a:solidFill>
                  <a:srgbClr val="FBEEDC"/>
                </a:solidFill>
              </a:rPr>
              <a:t>   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 smtClean="0">
                <a:solidFill>
                  <a:srgbClr val="FBEEDC"/>
                </a:solidFill>
              </a:rPr>
              <a:t> = </a:t>
            </a:r>
            <a:r>
              <a:rPr lang="en-US" sz="2800" i="1" noProof="1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28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1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To prove the discussed greedy is optimal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Need to prove the problem 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Need to prove the problem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Greedy properties are satisfied: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solution starting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exists: the earliest finish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exists: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If we remove the activity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with the earliest finish time activity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We reduce the problem to </a:t>
            </a:r>
            <a:r>
              <a:rPr lang="en-US" dirty="0"/>
              <a:t>the same </a:t>
            </a:r>
            <a:r>
              <a:rPr lang="en-US" dirty="0" smtClean="0"/>
              <a:t>problem of smaller size</a:t>
            </a:r>
            <a:br>
              <a:rPr lang="en-US" dirty="0" smtClean="0"/>
            </a:br>
            <a:r>
              <a:rPr lang="en-US" dirty="0" smtClean="0"/>
              <a:t>(without </a:t>
            </a:r>
            <a:r>
              <a:rPr lang="en-US" dirty="0"/>
              <a:t>activities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, which </a:t>
            </a:r>
            <a:r>
              <a:rPr lang="en-US" dirty="0"/>
              <a:t>intersect </a:t>
            </a:r>
            <a:r>
              <a:rPr lang="en-US" dirty="0" smtClean="0"/>
              <a:t>the activity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Proving Greedy Optimality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8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31392"/>
            <a:ext cx="10363200" cy="820600"/>
          </a:xfrm>
        </p:spPr>
        <p:txBody>
          <a:bodyPr/>
          <a:lstStyle/>
          <a:p>
            <a:r>
              <a:rPr lang="en-US" dirty="0" smtClean="0"/>
              <a:t>Activity Selection Problem</a:t>
            </a:r>
            <a:endParaRPr lang="en-US" dirty="0"/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>
          <a:xfrm>
            <a:off x="912813" y="5809560"/>
            <a:ext cx="103632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4" y="1053772"/>
            <a:ext cx="8839198" cy="3594428"/>
          </a:xfrm>
          <a:prstGeom prst="roundRect">
            <a:avLst>
              <a:gd name="adj" fmla="val 3053"/>
            </a:avLst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553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Heuristic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Greedy, Randomized, Genetic, Others</a:t>
            </a:r>
            <a:endParaRPr lang="en-US" dirty="0"/>
          </a:p>
        </p:txBody>
      </p:sp>
      <p:pic>
        <p:nvPicPr>
          <p:cNvPr id="4098" name="Picture 2" descr="http://1.bp.blogspot.com/_H18y01864Tk/TC5JjCXQG8I/AAAAAAAAAQM/o06PeRQi5cs/s1600/The+Knowledge+Fun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990600"/>
            <a:ext cx="5791200" cy="3429001"/>
          </a:xfrm>
          <a:prstGeom prst="roundRect">
            <a:avLst>
              <a:gd name="adj" fmla="val 1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en-US" dirty="0" smtClean="0"/>
              <a:t>Some problems are hard to be solved (no fast algorithm exists)</a:t>
            </a:r>
          </a:p>
          <a:p>
            <a:pPr>
              <a:lnSpc>
                <a:spcPct val="10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Heuristic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solve hard problems approximately</a:t>
            </a:r>
          </a:p>
          <a:p>
            <a:pPr lvl="1">
              <a:lnSpc>
                <a:spcPct val="104000"/>
              </a:lnSpc>
            </a:pPr>
            <a:r>
              <a:rPr lang="en-US" dirty="0" smtClean="0"/>
              <a:t>They find a good solution, but cannot guarantee it is optimal</a:t>
            </a:r>
          </a:p>
          <a:p>
            <a:pPr>
              <a:lnSpc>
                <a:spcPct val="104000"/>
              </a:lnSpc>
            </a:pPr>
            <a:r>
              <a:rPr lang="en-US" dirty="0" smtClean="0"/>
              <a:t>Examples of heuristic algorithms: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2"/>
              </a:rPr>
              <a:t>Greedy algorithms</a:t>
            </a:r>
            <a:r>
              <a:rPr lang="en-US" dirty="0" smtClean="0"/>
              <a:t> – make a greedy choice at each step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3"/>
              </a:rPr>
              <a:t>Randomized algorithms</a:t>
            </a:r>
            <a:r>
              <a:rPr lang="en-US" dirty="0" smtClean="0"/>
              <a:t> – choose randomly and approximate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4"/>
              </a:rPr>
              <a:t>Genetic algorithms</a:t>
            </a:r>
            <a:r>
              <a:rPr lang="en-US" dirty="0" smtClean="0"/>
              <a:t> – based on inheritance</a:t>
            </a:r>
            <a:r>
              <a:rPr lang="en-US" dirty="0"/>
              <a:t>, mutation, selection</a:t>
            </a:r>
            <a:r>
              <a:rPr lang="en-US" dirty="0" smtClean="0"/>
              <a:t>, …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5"/>
              </a:rPr>
              <a:t>Branch and bounds</a:t>
            </a:r>
            <a:r>
              <a:rPr lang="en-US" dirty="0" smtClean="0"/>
              <a:t> – optimized backtracking with cut-offs</a:t>
            </a:r>
          </a:p>
          <a:p>
            <a:pPr lvl="1">
              <a:lnSpc>
                <a:spcPct val="104000"/>
              </a:lnSpc>
            </a:pPr>
            <a:r>
              <a:rPr lang="en-US" dirty="0" smtClean="0">
                <a:hlinkClick r:id="rId6"/>
              </a:rPr>
              <a:t>Minimax algorithms</a:t>
            </a:r>
            <a:r>
              <a:rPr lang="en-US" dirty="0" smtClean="0"/>
              <a:t> – </a:t>
            </a:r>
            <a:r>
              <a:rPr lang="en-US" dirty="0"/>
              <a:t>minimizing the possible loss for a worst case</a:t>
            </a:r>
            <a:endParaRPr lang="en-US" dirty="0" smtClean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The Set Cover Problem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Using Greedy for Approximation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2774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 Cover Problem (SCP) </a:t>
            </a:r>
            <a:r>
              <a:rPr lang="en-US" dirty="0" smtClean="0"/>
              <a:t>is such a problem</a:t>
            </a:r>
          </a:p>
          <a:p>
            <a:r>
              <a:rPr lang="en-US" dirty="0" smtClean="0"/>
              <a:t>SCP formulation:</a:t>
            </a:r>
          </a:p>
          <a:p>
            <a:pPr lvl="1"/>
            <a:r>
              <a:rPr lang="en-US" dirty="0" smtClean="0"/>
              <a:t>Given a set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{1,2,…,m}</a:t>
            </a:r>
            <a:r>
              <a:rPr lang="en-US" dirty="0" smtClean="0"/>
              <a:t> called "the Universe"</a:t>
            </a:r>
          </a:p>
          <a:p>
            <a:pPr lvl="1"/>
            <a:r>
              <a:rPr lang="en-US" dirty="0" smtClean="0"/>
              <a:t>And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={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 smtClean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 smtClean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</a:t>
            </a:r>
            <a:r>
              <a:rPr lang="en-US" dirty="0" smtClean="0"/>
              <a:t> …}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sets whose union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</a:p>
          <a:p>
            <a:pPr lvl="1"/>
            <a:r>
              <a:rPr lang="en-US" dirty="0" smtClean="0"/>
              <a:t>Find the smallest subset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, the union of which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(if it exists)</a:t>
            </a:r>
          </a:p>
          <a:p>
            <a:r>
              <a:rPr lang="en-US" dirty="0" smtClean="0"/>
              <a:t>Example of SCP:</a:t>
            </a:r>
          </a:p>
          <a:p>
            <a:pPr lvl="1"/>
            <a:r>
              <a:rPr lang="en-US" dirty="0" smtClean="0"/>
              <a:t>U = {1, 2, 3, 4, 5, 6}</a:t>
            </a:r>
          </a:p>
          <a:p>
            <a:pPr lvl="1"/>
            <a:r>
              <a:rPr lang="en-US" dirty="0" smtClean="0"/>
              <a:t>S = { {1, 3},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 smtClean="0"/>
              <a:t>, {2, 4}, {2, 5}, {2, 6},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 smtClean="0"/>
              <a:t>, {4, 6},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 smtClean="0"/>
              <a:t>, {6</a:t>
            </a:r>
            <a:r>
              <a:rPr lang="en-US" dirty="0"/>
              <a:t>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Cover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SCP turns 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complex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The optimal solution is </a:t>
            </a:r>
            <a:r>
              <a:rPr lang="en-US" dirty="0" smtClean="0">
                <a:hlinkClick r:id="rId2"/>
              </a:rPr>
              <a:t>NP-complete</a:t>
            </a:r>
            <a:endParaRPr lang="en-US" dirty="0" smtClean="0"/>
          </a:p>
          <a:p>
            <a:pPr lvl="1"/>
            <a:r>
              <a:rPr lang="en-US" dirty="0" smtClean="0"/>
              <a:t>Infeasible for real-world calculations (unless </a:t>
            </a:r>
            <a:r>
              <a:rPr lang="en-US" dirty="0" smtClean="0">
                <a:hlinkClick r:id="rId3"/>
              </a:rPr>
              <a:t>P = NP</a:t>
            </a:r>
            <a:r>
              <a:rPr lang="en-US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Good solutions can be achieved through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approach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At each step pick the set containing the largest number of uncovered elements, e. g.</a:t>
            </a:r>
            <a:endParaRPr lang="en-US" dirty="0"/>
          </a:p>
          <a:p>
            <a:pPr lvl="2"/>
            <a:r>
              <a:rPr lang="en-US" dirty="0"/>
              <a:t>U = {1, 2, 3, 4, 5, 6}</a:t>
            </a:r>
          </a:p>
          <a:p>
            <a:pPr lvl="2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</a:t>
            </a:r>
            <a:r>
              <a:rPr lang="en-US" dirty="0" smtClean="0"/>
              <a:t>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Cover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The Set Cover Problem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8128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27800"/>
            <a:ext cx="10363200" cy="820600"/>
          </a:xfrm>
        </p:spPr>
        <p:txBody>
          <a:bodyPr/>
          <a:lstStyle/>
          <a:p>
            <a:r>
              <a:rPr lang="en-US" dirty="0" smtClean="0"/>
              <a:t>Notable Greedy Algorithms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2" y="1219200"/>
            <a:ext cx="5448300" cy="3889090"/>
          </a:xfrm>
          <a:prstGeom prst="roundRect">
            <a:avLst>
              <a:gd name="adj" fmla="val 10702"/>
            </a:avLst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236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Picking Locally Optimal Solution</a:t>
            </a:r>
            <a:endParaRPr lang="en-US" dirty="0"/>
          </a:p>
        </p:txBody>
      </p:sp>
      <p:pic>
        <p:nvPicPr>
          <p:cNvPr id="2052" name="Picture 4" descr="http://medcitynews.com/wp-content/uploads/altorithm-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48" y="914400"/>
            <a:ext cx="7622530" cy="3843178"/>
          </a:xfrm>
          <a:prstGeom prst="roundRect">
            <a:avLst>
              <a:gd name="adj" fmla="val 202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Dijkstra's algorithm </a:t>
            </a:r>
            <a:r>
              <a:rPr lang="en-US" dirty="0" smtClean="0"/>
              <a:t>for finding the shortest path between two vertices in weighted graph (with no negative edges)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</a:t>
            </a:r>
            <a:r>
              <a:rPr lang="en-US" dirty="0" smtClean="0"/>
              <a:t>: at each step, of all reached edges, pick</a:t>
            </a:r>
          </a:p>
          <a:p>
            <a:pPr lvl="1"/>
            <a:r>
              <a:rPr lang="en-US" dirty="0" smtClean="0"/>
              <a:t>The one that, along with the path to it, constitutes a minimal sum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: the unreached edges can be considered as a smaller problem of the same form</a:t>
            </a:r>
          </a:p>
          <a:p>
            <a:r>
              <a:rPr lang="en-US" dirty="0" smtClean="0"/>
              <a:t>The algorithm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proven optimal</a:t>
            </a:r>
          </a:p>
          <a:p>
            <a:pPr lvl="1"/>
            <a:r>
              <a:rPr lang="en-US" dirty="0" smtClean="0"/>
              <a:t>Immediately after it reaches a vertex, the path generated to it is guaranteed to be optimal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Dijkstra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Kruskal's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algorithms for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dirty="0" smtClean="0"/>
              <a:t>(MST) are greedy algorithms</a:t>
            </a:r>
          </a:p>
          <a:p>
            <a:pPr lvl="1"/>
            <a:r>
              <a:rPr lang="en-US" dirty="0" smtClean="0"/>
              <a:t>Prim:</a:t>
            </a:r>
          </a:p>
          <a:p>
            <a:pPr lvl="2"/>
            <a:r>
              <a:rPr lang="en-US" dirty="0" smtClean="0"/>
              <a:t>Pick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smallest edge</a:t>
            </a:r>
            <a:r>
              <a:rPr lang="en-US" dirty="0" smtClean="0"/>
              <a:t>, not in the MST so far</a:t>
            </a:r>
          </a:p>
          <a:p>
            <a:pPr lvl="1"/>
            <a:r>
              <a:rPr lang="en-US" noProof="1" smtClean="0"/>
              <a:t>Kruskal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Pick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smallest edge</a:t>
            </a:r>
            <a:r>
              <a:rPr lang="en-US" dirty="0" smtClean="0"/>
              <a:t>, connecting two vertices, not in the same tree</a:t>
            </a:r>
          </a:p>
          <a:p>
            <a:r>
              <a:rPr lang="en-US" dirty="0" smtClean="0"/>
              <a:t>Both algorithms hold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  <a:r>
              <a:rPr lang="en-US" dirty="0" smtClean="0"/>
              <a:t> properties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Prim &amp; </a:t>
            </a:r>
            <a:r>
              <a:rPr lang="en-US" noProof="1" smtClean="0"/>
              <a:t>Kruskal</a:t>
            </a:r>
            <a:endParaRPr 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300" dirty="0" smtClean="0"/>
              <a:t>The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prefix tree </a:t>
            </a:r>
            <a:r>
              <a:rPr lang="en-US" sz="3300" dirty="0" smtClean="0"/>
              <a:t>generation algorithm in </a:t>
            </a:r>
            <a:r>
              <a:rPr lang="en-US" sz="3300" dirty="0" smtClean="0">
                <a:hlinkClick r:id="rId2"/>
              </a:rPr>
              <a:t>Huffman coding</a:t>
            </a:r>
            <a:r>
              <a:rPr lang="en-US" sz="3300" dirty="0" smtClean="0"/>
              <a:t> is greedy</a:t>
            </a:r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Greedy: pick the </a:t>
            </a:r>
            <a:br>
              <a:rPr lang="en-US" sz="3100" dirty="0" smtClean="0"/>
            </a:br>
            <a:r>
              <a:rPr lang="en-US" sz="3100" dirty="0" smtClean="0"/>
              <a:t>two smallest-value </a:t>
            </a:r>
            <a:br>
              <a:rPr lang="en-US" sz="3100" dirty="0" smtClean="0"/>
            </a:br>
            <a:r>
              <a:rPr lang="en-US" sz="3100" dirty="0" smtClean="0"/>
              <a:t>leaves/nodes and </a:t>
            </a:r>
            <a:br>
              <a:rPr lang="en-US" sz="3100" dirty="0" smtClean="0"/>
            </a:br>
            <a:r>
              <a:rPr lang="en-US" sz="3100" dirty="0" smtClean="0"/>
              <a:t>combine them</a:t>
            </a:r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Left move: 0,</a:t>
            </a:r>
            <a:br>
              <a:rPr lang="en-US" sz="3100" dirty="0" smtClean="0"/>
            </a:br>
            <a:r>
              <a:rPr lang="en-US" sz="3100" dirty="0" smtClean="0"/>
              <a:t>Right move: 1</a:t>
            </a:r>
            <a:endParaRPr lang="en-US" sz="31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Greedy Algorithms: Huffman</a:t>
            </a:r>
            <a:endParaRPr lang="en-US" dirty="0"/>
          </a:p>
        </p:txBody>
      </p:sp>
      <p:cxnSp>
        <p:nvCxnSpPr>
          <p:cNvPr id="8" name="Право съединение 7"/>
          <p:cNvCxnSpPr>
            <a:endCxn id="10" idx="3"/>
          </p:cNvCxnSpPr>
          <p:nvPr/>
        </p:nvCxnSpPr>
        <p:spPr>
          <a:xfrm flipV="1">
            <a:off x="6209982" y="4668351"/>
            <a:ext cx="191963" cy="55896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аво съединение 10"/>
          <p:cNvCxnSpPr>
            <a:endCxn id="10" idx="5"/>
          </p:cNvCxnSpPr>
          <p:nvPr/>
        </p:nvCxnSpPr>
        <p:spPr>
          <a:xfrm flipH="1" flipV="1">
            <a:off x="6868919" y="4668351"/>
            <a:ext cx="680912" cy="55896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аво съединение 15"/>
          <p:cNvCxnSpPr>
            <a:endCxn id="17" idx="3"/>
          </p:cNvCxnSpPr>
          <p:nvPr/>
        </p:nvCxnSpPr>
        <p:spPr>
          <a:xfrm flipH="1" flipV="1">
            <a:off x="8173642" y="4738739"/>
            <a:ext cx="2594" cy="488582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аво съединение 17"/>
          <p:cNvCxnSpPr>
            <a:endCxn id="17" idx="5"/>
          </p:cNvCxnSpPr>
          <p:nvPr/>
        </p:nvCxnSpPr>
        <p:spPr>
          <a:xfrm flipH="1" flipV="1">
            <a:off x="8640616" y="4738739"/>
            <a:ext cx="783351" cy="48858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аво съединение 18"/>
          <p:cNvCxnSpPr>
            <a:stCxn id="4" idx="0"/>
            <a:endCxn id="20" idx="2"/>
          </p:cNvCxnSpPr>
          <p:nvPr/>
        </p:nvCxnSpPr>
        <p:spPr>
          <a:xfrm flipV="1">
            <a:off x="6870382" y="3778056"/>
            <a:ext cx="679449" cy="1449264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аво съединение 20"/>
          <p:cNvCxnSpPr>
            <a:stCxn id="17" idx="0"/>
            <a:endCxn id="20" idx="6"/>
          </p:cNvCxnSpPr>
          <p:nvPr/>
        </p:nvCxnSpPr>
        <p:spPr>
          <a:xfrm flipH="1" flipV="1">
            <a:off x="8210231" y="3778056"/>
            <a:ext cx="196898" cy="405668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аво съединение 28"/>
          <p:cNvCxnSpPr>
            <a:stCxn id="20" idx="7"/>
            <a:endCxn id="30" idx="2"/>
          </p:cNvCxnSpPr>
          <p:nvPr/>
        </p:nvCxnSpPr>
        <p:spPr>
          <a:xfrm flipV="1">
            <a:off x="8113519" y="3175429"/>
            <a:ext cx="746761" cy="372733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аво съединение 30"/>
          <p:cNvCxnSpPr>
            <a:endCxn id="30" idx="5"/>
          </p:cNvCxnSpPr>
          <p:nvPr/>
        </p:nvCxnSpPr>
        <p:spPr>
          <a:xfrm flipV="1">
            <a:off x="8809961" y="3405323"/>
            <a:ext cx="614005" cy="182200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аво съединение 36"/>
          <p:cNvCxnSpPr>
            <a:stCxn id="10" idx="0"/>
            <a:endCxn id="38" idx="2"/>
          </p:cNvCxnSpPr>
          <p:nvPr/>
        </p:nvCxnSpPr>
        <p:spPr>
          <a:xfrm flipV="1">
            <a:off x="6635433" y="2818186"/>
            <a:ext cx="797655" cy="1295150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аво съединение 38"/>
          <p:cNvCxnSpPr>
            <a:stCxn id="30" idx="1"/>
            <a:endCxn id="38" idx="6"/>
          </p:cNvCxnSpPr>
          <p:nvPr/>
        </p:nvCxnSpPr>
        <p:spPr>
          <a:xfrm flipH="1" flipV="1">
            <a:off x="8326974" y="2818187"/>
            <a:ext cx="630018" cy="127347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4"/>
          <p:cNvSpPr txBox="1"/>
          <p:nvPr/>
        </p:nvSpPr>
        <p:spPr>
          <a:xfrm>
            <a:off x="6702251" y="308649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8" name="TextBox 4"/>
          <p:cNvSpPr txBox="1"/>
          <p:nvPr/>
        </p:nvSpPr>
        <p:spPr>
          <a:xfrm>
            <a:off x="5848811" y="469647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9" name="TextBox 4"/>
          <p:cNvSpPr txBox="1"/>
          <p:nvPr/>
        </p:nvSpPr>
        <p:spPr>
          <a:xfrm>
            <a:off x="7036752" y="3925992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0" name="TextBox 4"/>
          <p:cNvSpPr txBox="1"/>
          <p:nvPr/>
        </p:nvSpPr>
        <p:spPr>
          <a:xfrm>
            <a:off x="7815064" y="4728199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8315149" y="296457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2" name="TextBox 4"/>
          <p:cNvSpPr txBox="1"/>
          <p:nvPr/>
        </p:nvSpPr>
        <p:spPr>
          <a:xfrm>
            <a:off x="8448790" y="2427641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3" name="TextBox 4"/>
          <p:cNvSpPr txBox="1"/>
          <p:nvPr/>
        </p:nvSpPr>
        <p:spPr>
          <a:xfrm>
            <a:off x="9190480" y="3993151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4" name="TextBox 4"/>
          <p:cNvSpPr txBox="1"/>
          <p:nvPr/>
        </p:nvSpPr>
        <p:spPr>
          <a:xfrm>
            <a:off x="9281920" y="474727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5" name="TextBox 4"/>
          <p:cNvSpPr txBox="1"/>
          <p:nvPr/>
        </p:nvSpPr>
        <p:spPr>
          <a:xfrm>
            <a:off x="7420292" y="4735944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8289823" y="3671947"/>
            <a:ext cx="3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8" name="TextBox 4"/>
          <p:cNvSpPr txBox="1"/>
          <p:nvPr/>
        </p:nvSpPr>
        <p:spPr>
          <a:xfrm>
            <a:off x="9903522" y="2649782"/>
            <a:ext cx="1660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A: 00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B: 100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C: 01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D: 1010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E: 11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F: 1011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13334"/>
              </p:ext>
            </p:extLst>
          </p:nvPr>
        </p:nvGraphicFramePr>
        <p:xfrm>
          <a:off x="3960812" y="5227320"/>
          <a:ext cx="5819140" cy="79248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878350"/>
                <a:gridCol w="675985"/>
                <a:gridCol w="675985"/>
                <a:gridCol w="675985"/>
                <a:gridCol w="675985"/>
                <a:gridCol w="560865"/>
                <a:gridCol w="675985"/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Frequency</a:t>
                      </a:r>
                      <a:r>
                        <a:rPr lang="en-US" sz="2000" b="1" i="0" kern="1200" baseline="0" dirty="0" smtClean="0">
                          <a:solidFill>
                            <a:schemeClr val="lt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%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22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24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27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9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i="0" kern="1200" dirty="0" smtClean="0">
                          <a:latin typeface="Consolas" pitchFamily="49" charset="0"/>
                          <a:cs typeface="Consolas" pitchFamily="49" charset="0"/>
                        </a:rPr>
                        <a:t>Symbol</a:t>
                      </a:r>
                      <a:endParaRPr lang="en-US" sz="2000" b="1" i="0" kern="1200" dirty="0">
                        <a:solidFill>
                          <a:schemeClr val="lt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i="0" kern="1200" dirty="0" smtClean="0">
                          <a:solidFill>
                            <a:schemeClr val="bg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endParaRPr lang="en-US" sz="2000" b="1" i="0" kern="1200" dirty="0">
                        <a:solidFill>
                          <a:schemeClr val="bg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Овал 9"/>
          <p:cNvSpPr/>
          <p:nvPr/>
        </p:nvSpPr>
        <p:spPr>
          <a:xfrm>
            <a:off x="6305232" y="4113336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46</a:t>
            </a:r>
          </a:p>
        </p:txBody>
      </p:sp>
      <p:sp>
        <p:nvSpPr>
          <p:cNvPr id="17" name="Овал 16"/>
          <p:cNvSpPr/>
          <p:nvPr/>
        </p:nvSpPr>
        <p:spPr>
          <a:xfrm>
            <a:off x="8076929" y="4183724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20" name="Овал 19"/>
          <p:cNvSpPr/>
          <p:nvPr/>
        </p:nvSpPr>
        <p:spPr>
          <a:xfrm>
            <a:off x="7549831" y="3452936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27</a:t>
            </a:r>
          </a:p>
        </p:txBody>
      </p:sp>
      <p:sp>
        <p:nvSpPr>
          <p:cNvPr id="30" name="Овал 29"/>
          <p:cNvSpPr/>
          <p:nvPr/>
        </p:nvSpPr>
        <p:spPr>
          <a:xfrm>
            <a:off x="8860279" y="2850308"/>
            <a:ext cx="660400" cy="65024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38" name="Овал 37"/>
          <p:cNvSpPr/>
          <p:nvPr/>
        </p:nvSpPr>
        <p:spPr>
          <a:xfrm>
            <a:off x="7433088" y="2394978"/>
            <a:ext cx="893887" cy="846417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3272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Recommended further reading on greedy algorithms:</a:t>
            </a:r>
          </a:p>
          <a:p>
            <a:pPr lvl="1"/>
            <a:r>
              <a:rPr lang="en-US" dirty="0" smtClean="0"/>
              <a:t>Lecture @ Boston University (Shang-Hua </a:t>
            </a:r>
            <a:r>
              <a:rPr lang="en-US" dirty="0" err="1" smtClean="0"/>
              <a:t>Teng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www.cs.bu.edu/~steng/teaching/Fall2003/lectures/lecture7.ppt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Lecture @ University of Pennsylvania</a:t>
            </a:r>
          </a:p>
          <a:p>
            <a:pPr lvl="2"/>
            <a:r>
              <a:rPr lang="en-US" dirty="0" smtClean="0">
                <a:hlinkClick r:id="rId3"/>
              </a:rPr>
              <a:t>www.cis.upenn.edu/~matuszek/cit594-2005/Lectures/36-greedy.ppt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Book on Algorithms @ Berkeley University</a:t>
            </a:r>
          </a:p>
          <a:p>
            <a:pPr lvl="2"/>
            <a:r>
              <a:rPr lang="en-US" dirty="0">
                <a:hlinkClick r:id="rId4"/>
              </a:rPr>
              <a:t>www.cs.berkeley.edu/~vazirani/algorithms/chap5.pdf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Book "Programming = ++ Algorithms;" – Chapter 9</a:t>
            </a:r>
            <a:endParaRPr lang="en-US" dirty="0"/>
          </a:p>
          <a:p>
            <a:pPr lvl="2"/>
            <a:r>
              <a:rPr lang="en-US" dirty="0" smtClean="0">
                <a:hlinkClick r:id="rId5"/>
              </a:rPr>
              <a:t>www.programirane.org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 &amp; Further Reading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sz="3200" dirty="0" smtClean="0"/>
              <a:t>make local optimal decision at each step</a:t>
            </a:r>
            <a:br>
              <a:rPr lang="en-US" sz="3200" dirty="0" smtClean="0"/>
            </a:br>
            <a:r>
              <a:rPr lang="en-US" sz="3200" dirty="0" smtClean="0"/>
              <a:t>and expect to achieve the global optimal solution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Greedy algorithms give optimal solution for problems holding: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Greedy choice &amp; optimal substructure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Optimal greedy algorithms: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Max Coins, Sum of Coins, Activity </a:t>
            </a:r>
            <a:r>
              <a:rPr lang="en-US" sz="3000" dirty="0" smtClean="0"/>
              <a:t>Selection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Heuristic algorithms give approximation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Not always the optimal solution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E.g. the Set Cover Problem greedy is not optimal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 dirty="0" smtClean="0"/>
              <a:t>Algorithms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 computer science,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optimization problem </a:t>
            </a:r>
            <a:r>
              <a:rPr lang="en-US" sz="3200" dirty="0"/>
              <a:t>is the problem of finding the best solution from all feasible </a:t>
            </a:r>
            <a:r>
              <a:rPr lang="en-US" sz="3200" dirty="0" smtClean="0"/>
              <a:t>solutions</a:t>
            </a:r>
            <a:endParaRPr lang="en-US" sz="3200" dirty="0"/>
          </a:p>
          <a:p>
            <a:pPr lvl="1"/>
            <a:r>
              <a:rPr lang="en-US" sz="3000" dirty="0" smtClean="0"/>
              <a:t>Finding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000" dirty="0" smtClean="0"/>
              <a:t>among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many candidates</a:t>
            </a:r>
          </a:p>
          <a:p>
            <a:r>
              <a:rPr lang="en-US" sz="3200" dirty="0" smtClean="0"/>
              <a:t>Examples of optimization problems: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sz="3000" dirty="0" smtClean="0"/>
              <a:t>from Sofia to Varna on the map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maximum increasing subsequence</a:t>
            </a:r>
            <a:r>
              <a:rPr lang="en-US" sz="3000" dirty="0" smtClean="0"/>
              <a:t> in integer sequence</a:t>
            </a:r>
          </a:p>
          <a:p>
            <a:pPr lvl="1"/>
            <a:r>
              <a:rPr lang="en-US" sz="3000" dirty="0" smtClean="0"/>
              <a:t>Find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sz="3000" dirty="0" smtClean="0"/>
              <a:t>in weighted undirected graph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Traveling salesman problem </a:t>
            </a:r>
            <a:r>
              <a:rPr lang="en-US" sz="3000" dirty="0" smtClean="0"/>
              <a:t>(minimal Hamilton cycle)</a:t>
            </a:r>
          </a:p>
          <a:p>
            <a:pPr lvl="2"/>
            <a:r>
              <a:rPr lang="en-US" sz="2800" dirty="0" smtClean="0"/>
              <a:t>Find the shortest route </a:t>
            </a:r>
            <a:r>
              <a:rPr lang="en-US" sz="2800" dirty="0"/>
              <a:t>that visits each city </a:t>
            </a:r>
            <a:r>
              <a:rPr lang="en-US" sz="2800" dirty="0" smtClean="0"/>
              <a:t>and </a:t>
            </a:r>
            <a:r>
              <a:rPr lang="en-US" sz="2800" dirty="0"/>
              <a:t>returns to the origin </a:t>
            </a:r>
            <a:r>
              <a:rPr lang="en-US" sz="2800" dirty="0" smtClean="0"/>
              <a:t>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dirty="0" smtClean="0"/>
              <a:t>are a category of algorithms</a:t>
            </a:r>
          </a:p>
          <a:p>
            <a:pPr lvl="1"/>
            <a:r>
              <a:rPr lang="en-US" dirty="0" smtClean="0"/>
              <a:t>For solving optimization problems</a:t>
            </a:r>
          </a:p>
          <a:p>
            <a:pPr lvl="1"/>
            <a:r>
              <a:rPr lang="en-US" dirty="0" smtClean="0"/>
              <a:t>Usually more efficient than the other algorithms</a:t>
            </a:r>
          </a:p>
          <a:p>
            <a:pPr lvl="2"/>
            <a:r>
              <a:rPr lang="en-US" dirty="0" smtClean="0"/>
              <a:t>But can produce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non-optimal</a:t>
            </a:r>
            <a:r>
              <a:rPr lang="en-US" dirty="0" smtClean="0"/>
              <a:t> </a:t>
            </a:r>
            <a:r>
              <a:rPr lang="en-US" dirty="0"/>
              <a:t>(incorrect)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Greedy algorithms pick the best local solution</a:t>
            </a:r>
          </a:p>
          <a:p>
            <a:pPr lvl="1"/>
            <a:r>
              <a:rPr lang="en-US" dirty="0" smtClean="0"/>
              <a:t>Pick the optimum from their current position &amp; point of view</a:t>
            </a:r>
          </a:p>
          <a:p>
            <a:r>
              <a:rPr lang="en-US" dirty="0" smtClean="0"/>
              <a:t>Greedy </a:t>
            </a:r>
            <a:r>
              <a:rPr lang="en-US" dirty="0"/>
              <a:t>algorithms assume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always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choosing a local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optimum leads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the global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optimum</a:t>
            </a:r>
          </a:p>
          <a:p>
            <a:pPr lvl="1"/>
            <a:r>
              <a:rPr lang="en-US" dirty="0" smtClean="0"/>
              <a:t>This is sometimes correct, but sometimes is not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"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Max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 smtClean="0"/>
              <a:t>" game</a:t>
            </a:r>
          </a:p>
          <a:p>
            <a:pPr lvl="1"/>
            <a:r>
              <a:rPr lang="en-US" dirty="0" smtClean="0"/>
              <a:t>You are given a set of coins</a:t>
            </a:r>
          </a:p>
          <a:p>
            <a:pPr lvl="1"/>
            <a:r>
              <a:rPr lang="en-US" dirty="0" smtClean="0"/>
              <a:t>You play against another player, alternating turns</a:t>
            </a:r>
          </a:p>
          <a:p>
            <a:pPr lvl="1"/>
            <a:r>
              <a:rPr lang="en-US" dirty="0" smtClean="0"/>
              <a:t>Per each turn, you can take up to three coins</a:t>
            </a:r>
          </a:p>
          <a:p>
            <a:pPr lvl="1"/>
            <a:r>
              <a:rPr lang="en-US" dirty="0" smtClean="0"/>
              <a:t>Your goal is to have as many coins as possible at the end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Greedy Algorithms: Example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574507" y="4773706"/>
            <a:ext cx="9036634" cy="1571046"/>
            <a:chOff x="1446212" y="4747563"/>
            <a:chExt cx="9036634" cy="157104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6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greedy strategy </a:t>
            </a:r>
            <a:r>
              <a:rPr lang="en-US" dirty="0" smtClean="0"/>
              <a:t>exists </a:t>
            </a:r>
            <a:r>
              <a:rPr lang="en-US" dirty="0"/>
              <a:t>for the "</a:t>
            </a:r>
            <a:r>
              <a:rPr lang="en-US" dirty="0" smtClean="0"/>
              <a:t>Max </a:t>
            </a:r>
            <a:r>
              <a:rPr lang="en-US" dirty="0"/>
              <a:t>Coins" game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Always choose the local maximum (at each step)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 </a:t>
            </a:r>
            <a:r>
              <a:rPr lang="en-US" dirty="0"/>
              <a:t>don't consider what the other player does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 </a:t>
            </a:r>
            <a:r>
              <a:rPr lang="en-US" dirty="0"/>
              <a:t>don't consider your actions' consequences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 </a:t>
            </a:r>
            <a:r>
              <a:rPr lang="en-US" dirty="0"/>
              <a:t>works optimally </a:t>
            </a:r>
            <a:r>
              <a:rPr lang="en-US" dirty="0" smtClean="0"/>
              <a:t>here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plays the </a:t>
            </a:r>
            <a:r>
              <a:rPr lang="en-US" dirty="0"/>
              <a:t>"</a:t>
            </a:r>
            <a:r>
              <a:rPr lang="en-US" dirty="0" smtClean="0"/>
              <a:t>Max </a:t>
            </a:r>
            <a:r>
              <a:rPr lang="en-US" dirty="0"/>
              <a:t>Coins" </a:t>
            </a:r>
            <a:r>
              <a:rPr lang="en-US" dirty="0" smtClean="0"/>
              <a:t>game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way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takes as much as possible number of coins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smtClean="0"/>
              <a:t>Coins</a:t>
            </a:r>
            <a:r>
              <a:rPr lang="bg-BG" dirty="0" smtClean="0"/>
              <a:t> – </a:t>
            </a:r>
            <a:r>
              <a:rPr lang="en-US" dirty="0" smtClean="0"/>
              <a:t>Greedy Algorithm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12814" y="1933144"/>
            <a:ext cx="103631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At each turn </a:t>
            </a:r>
            <a:r>
              <a:rPr lang="en-US" sz="2800" dirty="0">
                <a:solidFill>
                  <a:srgbClr val="FBEEDC"/>
                </a:solidFill>
              </a:rPr>
              <a:t>take the </a:t>
            </a:r>
            <a:r>
              <a:rPr lang="en-US" sz="2800" dirty="0" smtClean="0">
                <a:solidFill>
                  <a:srgbClr val="FBEEDC"/>
                </a:solidFill>
              </a:rPr>
              <a:t>maximum </a:t>
            </a:r>
            <a:r>
              <a:rPr lang="en-US" sz="2800" dirty="0">
                <a:solidFill>
                  <a:srgbClr val="FBEEDC"/>
                </a:solidFill>
              </a:rPr>
              <a:t>number of </a:t>
            </a:r>
            <a:r>
              <a:rPr lang="en-US" sz="2800" dirty="0" smtClean="0">
                <a:solidFill>
                  <a:srgbClr val="FBEEDC"/>
                </a:solidFill>
              </a:rPr>
              <a:t>coins</a:t>
            </a:r>
            <a:endParaRPr lang="en-US" sz="2800" dirty="0">
              <a:solidFill>
                <a:srgbClr val="FBEED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Consider the US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currency coins</a:t>
            </a:r>
            <a:r>
              <a:rPr lang="en-US" sz="3200" dirty="0" smtClean="0"/>
              <a:t>:</a:t>
            </a:r>
          </a:p>
          <a:p>
            <a:pPr lvl="1"/>
            <a:r>
              <a:rPr lang="en-US" sz="3000" dirty="0" smtClean="0"/>
              <a:t>{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0.01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0.05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0.10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0.25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0.50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1.00</a:t>
            </a:r>
            <a:r>
              <a:rPr lang="en-US" sz="3000" dirty="0" smtClean="0"/>
              <a:t> }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/>
              <a:t>Problem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sz="3200" dirty="0" smtClean="0"/>
              <a:t>":</a:t>
            </a:r>
          </a:p>
          <a:p>
            <a:pPr lvl="1"/>
            <a:r>
              <a:rPr lang="en-US" sz="3000" dirty="0" smtClean="0"/>
              <a:t>Gather a sum of money, using the least possible number of coins</a:t>
            </a:r>
          </a:p>
          <a:p>
            <a:pPr lvl="1"/>
            <a:r>
              <a:rPr lang="en-US" sz="3000" dirty="0" smtClean="0"/>
              <a:t>Assume you have infinite supplies of each coin</a:t>
            </a:r>
          </a:p>
          <a:p>
            <a:pPr>
              <a:spcBef>
                <a:spcPts val="12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Greedy algorithm</a:t>
            </a:r>
            <a:r>
              <a:rPr lang="en-US" sz="3200" dirty="0" smtClean="0"/>
              <a:t> for "Sum </a:t>
            </a:r>
            <a:r>
              <a:rPr lang="en-US" sz="3200" dirty="0"/>
              <a:t>of </a:t>
            </a:r>
            <a:r>
              <a:rPr lang="en-US" sz="3200" dirty="0" smtClean="0"/>
              <a:t>Coins":</a:t>
            </a:r>
          </a:p>
          <a:p>
            <a:pPr lvl="1"/>
            <a:r>
              <a:rPr lang="en-US" sz="3000" dirty="0" smtClean="0"/>
              <a:t>Take the largest coin while possible</a:t>
            </a:r>
          </a:p>
          <a:p>
            <a:pPr lvl="1"/>
            <a:r>
              <a:rPr lang="en-US" sz="3000" dirty="0" smtClean="0"/>
              <a:t>Then take the second largest</a:t>
            </a:r>
          </a:p>
          <a:p>
            <a:pPr lvl="1"/>
            <a:r>
              <a:rPr lang="en-US" sz="3000" dirty="0" smtClean="0"/>
              <a:t>Etc.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Algorithms: Another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75612" y="4343400"/>
            <a:ext cx="3352800" cy="1981203"/>
            <a:chOff x="2554972" y="4865095"/>
            <a:chExt cx="3610560" cy="1275164"/>
          </a:xfrm>
        </p:grpSpPr>
        <p:sp>
          <p:nvSpPr>
            <p:cNvPr id="4" name="TextBox 28"/>
            <p:cNvSpPr txBox="1"/>
            <p:nvPr/>
          </p:nvSpPr>
          <p:spPr>
            <a:xfrm>
              <a:off x="2554972" y="4865096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</a:rPr>
                <a:t>1¢</a:t>
              </a:r>
            </a:p>
          </p:txBody>
        </p:sp>
        <p:sp>
          <p:nvSpPr>
            <p:cNvPr id="10" name="TextBox 28"/>
            <p:cNvSpPr txBox="1"/>
            <p:nvPr/>
          </p:nvSpPr>
          <p:spPr>
            <a:xfrm>
              <a:off x="255497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5¢</a:t>
              </a: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3841532" y="4865095"/>
              <a:ext cx="1033680" cy="567496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10¢</a:t>
              </a:r>
            </a:p>
          </p:txBody>
        </p:sp>
        <p:sp>
          <p:nvSpPr>
            <p:cNvPr id="12" name="TextBox 28"/>
            <p:cNvSpPr txBox="1"/>
            <p:nvPr/>
          </p:nvSpPr>
          <p:spPr>
            <a:xfrm>
              <a:off x="384153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25¢</a:t>
              </a:r>
            </a:p>
          </p:txBody>
        </p:sp>
        <p:sp>
          <p:nvSpPr>
            <p:cNvPr id="13" name="TextBox 28"/>
            <p:cNvSpPr txBox="1"/>
            <p:nvPr/>
          </p:nvSpPr>
          <p:spPr>
            <a:xfrm>
              <a:off x="5131852" y="4865096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50¢</a:t>
              </a:r>
            </a:p>
          </p:txBody>
        </p:sp>
        <p:sp>
          <p:nvSpPr>
            <p:cNvPr id="14" name="TextBox 28"/>
            <p:cNvSpPr txBox="1"/>
            <p:nvPr/>
          </p:nvSpPr>
          <p:spPr>
            <a:xfrm>
              <a:off x="5131852" y="5572764"/>
              <a:ext cx="1033680" cy="567495"/>
            </a:xfrm>
            <a:prstGeom prst="ellips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chemeClr val="tx1">
                        <a:alpha val="43000"/>
                      </a:scheme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800" dirty="0"/>
                <a:t>1$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Greedy algorithm to make a sum with minimum number of coins</a:t>
            </a:r>
          </a:p>
          <a:p>
            <a:pPr lvl="1"/>
            <a:r>
              <a:rPr lang="en-US" sz="3000" dirty="0" smtClean="0"/>
              <a:t>This works correctly for most 1-2-5 series based currency systems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</a:t>
            </a:r>
            <a:r>
              <a:rPr lang="en-US" smtClean="0"/>
              <a:t>of Coins – </a:t>
            </a:r>
            <a:r>
              <a:rPr lang="en-US" dirty="0" smtClean="0"/>
              <a:t>Greedy Algorithm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909636" y="2542821"/>
            <a:ext cx="10366376" cy="3857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want to achieve the sum 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start with the sum Q = 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We have a set of coins C = { 1, 5, 10 …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At each </a:t>
            </a:r>
            <a:r>
              <a:rPr lang="en-US" sz="2800" dirty="0" smtClean="0">
                <a:solidFill>
                  <a:srgbClr val="FBEEDC"/>
                </a:solidFill>
              </a:rPr>
              <a:t>step: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 </a:t>
            </a:r>
            <a:r>
              <a:rPr lang="en-US" sz="2800" dirty="0" smtClean="0">
                <a:solidFill>
                  <a:srgbClr val="FBEEDC"/>
                </a:solidFill>
              </a:rPr>
              <a:t>1) Pick </a:t>
            </a:r>
            <a:r>
              <a:rPr lang="en-US" sz="2800" dirty="0">
                <a:solidFill>
                  <a:srgbClr val="FBEEDC"/>
                </a:solidFill>
              </a:rPr>
              <a:t>the largest value V from </a:t>
            </a:r>
            <a:r>
              <a:rPr lang="en-US" sz="2800" dirty="0" smtClean="0">
                <a:solidFill>
                  <a:srgbClr val="FBEEDC"/>
                </a:solidFill>
              </a:rPr>
              <a:t>C,</a:t>
            </a:r>
            <a:br>
              <a:rPr lang="en-US" sz="2800" dirty="0" smtClean="0">
                <a:solidFill>
                  <a:srgbClr val="FBEEDC"/>
                </a:solidFill>
              </a:rPr>
            </a:br>
            <a:r>
              <a:rPr lang="en-US" sz="2800" dirty="0" smtClean="0">
                <a:solidFill>
                  <a:srgbClr val="FBEEDC"/>
                </a:solidFill>
              </a:rPr>
              <a:t>    such </a:t>
            </a:r>
            <a:r>
              <a:rPr lang="en-US" sz="2800" dirty="0">
                <a:solidFill>
                  <a:srgbClr val="FBEEDC"/>
                </a:solidFill>
              </a:rPr>
              <a:t>that Q + V </a:t>
            </a:r>
            <a:r>
              <a:rPr lang="en-US" sz="2800" dirty="0" smtClean="0">
                <a:solidFill>
                  <a:srgbClr val="FBEEDC"/>
                </a:solidFill>
              </a:rPr>
              <a:t>≤ </a:t>
            </a:r>
            <a:r>
              <a:rPr lang="en-US" sz="2800" dirty="0">
                <a:solidFill>
                  <a:srgbClr val="FBEEDC"/>
                </a:solidFill>
              </a:rPr>
              <a:t>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>
                <a:solidFill>
                  <a:srgbClr val="FBEEDC"/>
                </a:solidFill>
              </a:rPr>
              <a:t> 2) Increase </a:t>
            </a:r>
            <a:r>
              <a:rPr lang="en-US" sz="2800" dirty="0">
                <a:solidFill>
                  <a:srgbClr val="FBEEDC"/>
                </a:solidFill>
              </a:rPr>
              <a:t>Q by V </a:t>
            </a:r>
            <a:r>
              <a:rPr lang="en-US" sz="2800" dirty="0" smtClean="0">
                <a:solidFill>
                  <a:srgbClr val="FBEEDC"/>
                </a:solidFill>
              </a:rPr>
              <a:t>(add </a:t>
            </a:r>
            <a:r>
              <a:rPr lang="en-US" sz="2800" dirty="0">
                <a:solidFill>
                  <a:srgbClr val="FBEEDC"/>
                </a:solidFill>
              </a:rPr>
              <a:t>a coin of value </a:t>
            </a:r>
            <a:r>
              <a:rPr lang="en-US" sz="2800" dirty="0" smtClean="0">
                <a:solidFill>
                  <a:srgbClr val="FBEEDC"/>
                </a:solidFill>
              </a:rPr>
              <a:t>V)</a:t>
            </a:r>
            <a:endParaRPr lang="en-US" sz="2800" dirty="0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BEEDC"/>
                </a:solidFill>
              </a:rPr>
              <a:t>Repeat until Q == </a:t>
            </a:r>
            <a:r>
              <a:rPr lang="en-US" sz="2800" dirty="0" smtClean="0">
                <a:solidFill>
                  <a:srgbClr val="FBEEDC"/>
                </a:solidFill>
              </a:rPr>
              <a:t>S</a:t>
            </a:r>
            <a:endParaRPr lang="en-US" sz="2800" dirty="0">
              <a:solidFill>
                <a:srgbClr val="FBEED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2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1927</Words>
  <Application>Microsoft Office PowerPoint</Application>
  <PresentationFormat>Custom</PresentationFormat>
  <Paragraphs>430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Greedy Algorithms</vt:lpstr>
      <vt:lpstr>Table of Contents</vt:lpstr>
      <vt:lpstr>Greedy Algorithms</vt:lpstr>
      <vt:lpstr>Optimization Problems</vt:lpstr>
      <vt:lpstr>Greedy Algorithms</vt:lpstr>
      <vt:lpstr>Greedy Algorithms: Example</vt:lpstr>
      <vt:lpstr>Max Coins – Greedy Algorithm</vt:lpstr>
      <vt:lpstr>Greedy Algorithms: Another Example</vt:lpstr>
      <vt:lpstr>Sum of Coins – Greedy Algorithm</vt:lpstr>
      <vt:lpstr>Greedy Algorithm for Sum of Coins</vt:lpstr>
      <vt:lpstr>Greedy Failure Cases</vt:lpstr>
      <vt:lpstr>Optimal Greedy Algorithms</vt:lpstr>
      <vt:lpstr>Optimal Greedy Algorithms</vt:lpstr>
      <vt:lpstr>Greedy Choice Property</vt:lpstr>
      <vt:lpstr>Optimal Substructure Property</vt:lpstr>
      <vt:lpstr>Activity Selection Problem</vt:lpstr>
      <vt:lpstr>Activity Selection Problem</vt:lpstr>
      <vt:lpstr>Activity Selection Problem – Example</vt:lpstr>
      <vt:lpstr>Activity Selection Problem: Greedy</vt:lpstr>
      <vt:lpstr>Activity Selection Problem: Implementation</vt:lpstr>
      <vt:lpstr>Proving Greedy Optimality</vt:lpstr>
      <vt:lpstr>Activity Selection Problem</vt:lpstr>
      <vt:lpstr>Heuristic Algorithms</vt:lpstr>
      <vt:lpstr>Heuristic Algorithms</vt:lpstr>
      <vt:lpstr>The Set Cover Problem</vt:lpstr>
      <vt:lpstr>Set Cover Problem</vt:lpstr>
      <vt:lpstr>Set Cover Problem</vt:lpstr>
      <vt:lpstr>The Set Cover Problem</vt:lpstr>
      <vt:lpstr>Notable Greedy Algorithms</vt:lpstr>
      <vt:lpstr>Notable Greedy Algorithms: Dijkstra</vt:lpstr>
      <vt:lpstr>Notable Greedy Algorithms: Prim &amp; Kruskal</vt:lpstr>
      <vt:lpstr>Notable Greedy Algorithms: Huffman</vt:lpstr>
      <vt:lpstr>References &amp; Further Reading</vt:lpstr>
      <vt:lpstr>Summary</vt:lpstr>
      <vt:lpstr>Greedy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2015-10-29T19:15:01Z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